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670" y="4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788-1338-4386-A0E0-DF631A69B0D0}" type="datetimeFigureOut">
              <a:rPr lang="es-MX" smtClean="0"/>
              <a:pPr/>
              <a:t>03/09/2024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CDA1-4E47-4C79-82E6-FD6E9886BB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1454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788-1338-4386-A0E0-DF631A69B0D0}" type="datetimeFigureOut">
              <a:rPr lang="es-MX" smtClean="0"/>
              <a:pPr/>
              <a:t>03/09/2024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CDA1-4E47-4C79-82E6-FD6E9886BB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3613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788-1338-4386-A0E0-DF631A69B0D0}" type="datetimeFigureOut">
              <a:rPr lang="es-MX" smtClean="0"/>
              <a:pPr/>
              <a:t>03/09/2024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CDA1-4E47-4C79-82E6-FD6E9886BB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7447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788-1338-4386-A0E0-DF631A69B0D0}" type="datetimeFigureOut">
              <a:rPr lang="es-MX" smtClean="0"/>
              <a:pPr/>
              <a:t>03/09/2024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CDA1-4E47-4C79-82E6-FD6E9886BB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9899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788-1338-4386-A0E0-DF631A69B0D0}" type="datetimeFigureOut">
              <a:rPr lang="es-MX" smtClean="0"/>
              <a:pPr/>
              <a:t>03/09/2024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CDA1-4E47-4C79-82E6-FD6E9886BB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5426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788-1338-4386-A0E0-DF631A69B0D0}" type="datetimeFigureOut">
              <a:rPr lang="es-MX" smtClean="0"/>
              <a:pPr/>
              <a:t>03/09/2024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CDA1-4E47-4C79-82E6-FD6E9886BB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2809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788-1338-4386-A0E0-DF631A69B0D0}" type="datetimeFigureOut">
              <a:rPr lang="es-MX" smtClean="0"/>
              <a:pPr/>
              <a:t>03/09/2024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CDA1-4E47-4C79-82E6-FD6E9886BB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0126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788-1338-4386-A0E0-DF631A69B0D0}" type="datetimeFigureOut">
              <a:rPr lang="es-MX" smtClean="0"/>
              <a:pPr/>
              <a:t>03/09/2024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CDA1-4E47-4C79-82E6-FD6E9886BB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5713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788-1338-4386-A0E0-DF631A69B0D0}" type="datetimeFigureOut">
              <a:rPr lang="es-MX" smtClean="0"/>
              <a:pPr/>
              <a:t>03/09/2024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CDA1-4E47-4C79-82E6-FD6E9886BB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1947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788-1338-4386-A0E0-DF631A69B0D0}" type="datetimeFigureOut">
              <a:rPr lang="es-MX" smtClean="0"/>
              <a:pPr/>
              <a:t>03/09/2024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CDA1-4E47-4C79-82E6-FD6E9886BB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0646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788-1338-4386-A0E0-DF631A69B0D0}" type="datetimeFigureOut">
              <a:rPr lang="es-MX" smtClean="0"/>
              <a:pPr/>
              <a:t>03/09/2024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CDA1-4E47-4C79-82E6-FD6E9886BB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6213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6D788-1338-4386-A0E0-DF631A69B0D0}" type="datetimeFigureOut">
              <a:rPr lang="es-MX" smtClean="0"/>
              <a:pPr/>
              <a:t>03/09/2024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ECDA1-4E47-4C79-82E6-FD6E9886BB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227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150428" y="608466"/>
            <a:ext cx="6557144" cy="559125"/>
          </a:xfrm>
          <a:prstGeom prst="rect">
            <a:avLst/>
          </a:prstGeom>
          <a:noFill/>
        </p:spPr>
        <p:txBody>
          <a:bodyPr wrap="square" lIns="20318" tIns="10159" rIns="20318" bIns="10159" rtlCol="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s-MX" sz="1050" b="1" dirty="0"/>
              <a:t>Intoxicación por administración de suplementos nutricionales </a:t>
            </a:r>
            <a:endParaRPr lang="es-ES" sz="1050" dirty="0"/>
          </a:p>
          <a:p>
            <a:pPr algn="ctr"/>
            <a:r>
              <a:rPr lang="es-MX" sz="1050" b="1" dirty="0"/>
              <a:t>Presentación de un caso</a:t>
            </a:r>
            <a:r>
              <a:rPr lang="es-ES" sz="1050" dirty="0"/>
              <a:t> (</a:t>
            </a:r>
            <a:r>
              <a:rPr lang="es-MX" sz="1050" b="1" dirty="0"/>
              <a:t>Título del trabajo cuya extensión se limite a dos líneas) </a:t>
            </a:r>
          </a:p>
          <a:p>
            <a:pPr algn="ctr"/>
            <a:endParaRPr lang="es-MX" sz="400" b="1" dirty="0"/>
          </a:p>
          <a:p>
            <a:pPr algn="ctr"/>
            <a:r>
              <a:rPr lang="es-MX" sz="1000" b="1" dirty="0"/>
              <a:t>Mariela Avitia-Carranza</a:t>
            </a:r>
            <a:r>
              <a:rPr lang="es-MX" sz="1000" b="1" baseline="30000" dirty="0"/>
              <a:t>1*</a:t>
            </a:r>
            <a:r>
              <a:rPr lang="es-MX" sz="1000" b="1" dirty="0"/>
              <a:t>, Nombre Apellido</a:t>
            </a:r>
            <a:r>
              <a:rPr lang="es-MX" sz="1000" b="1" baseline="30000" dirty="0"/>
              <a:t>2</a:t>
            </a:r>
            <a:r>
              <a:rPr lang="es-MX" sz="1000" b="1" dirty="0"/>
              <a:t> y Nombre Apellido</a:t>
            </a:r>
            <a:r>
              <a:rPr lang="es-MX" sz="1000" b="1" baseline="30000" dirty="0"/>
              <a:t>3</a:t>
            </a:r>
            <a:r>
              <a:rPr lang="es-MX" sz="1000" b="1" dirty="0"/>
              <a:t> (ponente en negritas) máximo 5 integrantes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16632" y="1691680"/>
            <a:ext cx="2160240" cy="3031599"/>
          </a:xfrm>
          <a:prstGeom prst="rect">
            <a:avLst/>
          </a:prstGeom>
          <a:noFill/>
          <a:ln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r>
              <a:rPr lang="es-MX" sz="8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Introducción</a:t>
            </a:r>
          </a:p>
          <a:p>
            <a:pPr algn="just"/>
            <a:r>
              <a:rPr lang="es-MX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Actualmente, la población tiene presente otras alternativas para su­plementar su dieta habitual con adición de uno o varios nutrientes, tales como los suplementos nutricionales (SN), los cuales muchas veces son utilizados como complemento a la dieta, sin mayor respaldo científico que justifique su uso (</a:t>
            </a:r>
            <a:r>
              <a:rPr lang="es-ES" sz="7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Petróczi</a:t>
            </a:r>
            <a:r>
              <a:rPr lang="es-ES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ES" sz="7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et al., </a:t>
            </a:r>
            <a:r>
              <a:rPr lang="es-ES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2008</a:t>
            </a:r>
            <a:r>
              <a:rPr lang="es-MX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). Los SN incluyen vitaminas, minerales, hierbas medicinales, aminoácidos, enzimas y muchos otros productos. Los suplementos dietéticos se ofertan en varias formas: pastillas o píldoras tradicionales, cápsulas, en polvo, en bebidas y barras energéticas. Los suplementos uso común se encuentran las vitaminas D y E, los minerales como el calcio y el hierro, las hierbas como la </a:t>
            </a:r>
            <a:r>
              <a:rPr lang="es-MX" sz="7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equinácea</a:t>
            </a:r>
            <a:r>
              <a:rPr lang="es-MX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ajo, </a:t>
            </a:r>
            <a:r>
              <a:rPr lang="es-MX" sz="7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glucosamina</a:t>
            </a:r>
            <a:r>
              <a:rPr lang="es-MX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los </a:t>
            </a:r>
            <a:r>
              <a:rPr lang="es-MX" sz="7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probióticos</a:t>
            </a:r>
            <a:r>
              <a:rPr lang="es-MX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y los aceites de pescado (</a:t>
            </a:r>
            <a:r>
              <a:rPr lang="es-MX" sz="7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Cabanillas</a:t>
            </a:r>
            <a:r>
              <a:rPr lang="es-MX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sz="7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et al</a:t>
            </a:r>
            <a:r>
              <a:rPr lang="es-MX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., 2009). Estos productos, suelen estar acom­pañados de una propaganda comercial que los presentan como sustancias milagrosas que contribuyen a diversos objetivos para mantener la salud, sin embargo pueden ocasionar complicaciones graves (</a:t>
            </a:r>
            <a:r>
              <a:rPr lang="es-MX" sz="7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Ghodake</a:t>
            </a:r>
            <a:r>
              <a:rPr lang="es-MX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sz="7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et al</a:t>
            </a:r>
            <a:r>
              <a:rPr lang="es-MX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., 2012)</a:t>
            </a:r>
            <a:endParaRPr lang="es-ES" sz="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MX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16632" y="4861778"/>
            <a:ext cx="2160240" cy="3908762"/>
          </a:xfrm>
          <a:prstGeom prst="rect">
            <a:avLst/>
          </a:prstGeom>
          <a:noFill/>
          <a:ln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r>
              <a:rPr lang="es-MX" sz="8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Caso clínico </a:t>
            </a:r>
          </a:p>
          <a:p>
            <a:r>
              <a:rPr lang="es-MX" sz="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Redactar en orden cronológico</a:t>
            </a:r>
            <a:r>
              <a:rPr lang="es-MX" sz="8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s-MX" sz="8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2" name="31 CuadroTexto"/>
          <p:cNvSpPr txBox="1"/>
          <p:nvPr/>
        </p:nvSpPr>
        <p:spPr>
          <a:xfrm>
            <a:off x="4585467" y="4609515"/>
            <a:ext cx="2160240" cy="2600712"/>
          </a:xfrm>
          <a:prstGeom prst="rect">
            <a:avLst/>
          </a:prstGeom>
          <a:noFill/>
          <a:ln w="127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r>
              <a:rPr lang="es-MX" sz="8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Conclusiones</a:t>
            </a:r>
          </a:p>
          <a:p>
            <a:pPr algn="just"/>
            <a:r>
              <a:rPr lang="es-MX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 descartar cualquier otra etiología del cuadro clínico se le atribuyen a las alteraciones presentadas en la paciente a la administración de múltiples  suplementos nutricionales, debido a sus efectos farmacológicos e interacciones posibles.</a:t>
            </a:r>
          </a:p>
          <a:p>
            <a:pPr algn="just"/>
            <a:endParaRPr lang="es-MX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MX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MX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MX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MX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MX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MX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MX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MX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MX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MX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MX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MX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MX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MX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2269308" y="8025556"/>
            <a:ext cx="2304256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7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XXX. 3 XXXXXXXXXXXXXXXXXXXXXXXXXXXXXX</a:t>
            </a:r>
          </a:p>
          <a:p>
            <a:pPr algn="just"/>
            <a:r>
              <a:rPr lang="es-MX" sz="7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XXXXXXXXXXXXXXXXXXXXXXXXXXXXXXXXXXXXXXXXXXXXXXXXXXXXXXXXXXXXXXXXXXXXXXXXXXXXXXXXXXXXXXXXXXXXXXXXXXXXXXXXXXXXXXXXXXXXXXXXXXXXXXXXXXXXXXXXXXXXXXXX</a:t>
            </a:r>
          </a:p>
          <a:p>
            <a:pPr algn="just"/>
            <a:r>
              <a:rPr lang="es-MX" sz="7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XXXXXXXXXXXXXXXXXXXXXXX</a:t>
            </a:r>
          </a:p>
        </p:txBody>
      </p:sp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37" name="Rectangle 13"/>
          <p:cNvSpPr>
            <a:spLocks noChangeArrowheads="1"/>
          </p:cNvSpPr>
          <p:nvPr/>
        </p:nvSpPr>
        <p:spPr bwMode="auto">
          <a:xfrm>
            <a:off x="0" y="371475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4591172" y="7466255"/>
            <a:ext cx="2160240" cy="13542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sz="8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Referencias:</a:t>
            </a:r>
          </a:p>
          <a:p>
            <a:pPr algn="just"/>
            <a:endParaRPr lang="es-MX" sz="6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400" dirty="0">
                <a:latin typeface="Arial" pitchFamily="34" charset="0"/>
                <a:cs typeface="Arial" pitchFamily="34" charset="0"/>
              </a:rPr>
              <a:t>1.-Petróczi, A., </a:t>
            </a:r>
            <a:r>
              <a:rPr lang="en-US" sz="400" dirty="0" err="1">
                <a:latin typeface="Arial" pitchFamily="34" charset="0"/>
                <a:cs typeface="Arial" pitchFamily="34" charset="0"/>
              </a:rPr>
              <a:t>Naughton</a:t>
            </a:r>
            <a:r>
              <a:rPr lang="en-US" sz="400" dirty="0">
                <a:latin typeface="Arial" pitchFamily="34" charset="0"/>
                <a:cs typeface="Arial" pitchFamily="34" charset="0"/>
              </a:rPr>
              <a:t>, DP., Pearce, G., Bailey, R., </a:t>
            </a:r>
            <a:r>
              <a:rPr lang="en-US" sz="400" dirty="0" err="1">
                <a:latin typeface="Arial" pitchFamily="34" charset="0"/>
                <a:cs typeface="Arial" pitchFamily="34" charset="0"/>
              </a:rPr>
              <a:t>Bloodworth</a:t>
            </a:r>
            <a:r>
              <a:rPr lang="en-US" sz="400" dirty="0">
                <a:latin typeface="Arial" pitchFamily="34" charset="0"/>
                <a:cs typeface="Arial" pitchFamily="34" charset="0"/>
              </a:rPr>
              <a:t>, A., McNamee, M. Nutritional supple­ment use by elite young UK athletes: fallacies of advice regarding efficacy. </a:t>
            </a:r>
            <a:r>
              <a:rPr lang="es-MX" sz="400" dirty="0">
                <a:latin typeface="Arial" pitchFamily="34" charset="0"/>
                <a:cs typeface="Arial" pitchFamily="34" charset="0"/>
              </a:rPr>
              <a:t>J </a:t>
            </a:r>
            <a:r>
              <a:rPr lang="es-MX" sz="400" dirty="0" err="1">
                <a:latin typeface="Arial" pitchFamily="34" charset="0"/>
                <a:cs typeface="Arial" pitchFamily="34" charset="0"/>
              </a:rPr>
              <a:t>Int</a:t>
            </a:r>
            <a:r>
              <a:rPr lang="es-MX" sz="4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400" dirty="0" err="1">
                <a:latin typeface="Arial" pitchFamily="34" charset="0"/>
                <a:cs typeface="Arial" pitchFamily="34" charset="0"/>
              </a:rPr>
              <a:t>Soc</a:t>
            </a:r>
            <a:r>
              <a:rPr lang="es-MX" sz="4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400" dirty="0" err="1">
                <a:latin typeface="Arial" pitchFamily="34" charset="0"/>
                <a:cs typeface="Arial" pitchFamily="34" charset="0"/>
              </a:rPr>
              <a:t>Sports</a:t>
            </a:r>
            <a:r>
              <a:rPr lang="es-MX" sz="4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400" dirty="0" err="1">
                <a:latin typeface="Arial" pitchFamily="34" charset="0"/>
                <a:cs typeface="Arial" pitchFamily="34" charset="0"/>
              </a:rPr>
              <a:t>Nutr</a:t>
            </a:r>
            <a:r>
              <a:rPr lang="es-MX" sz="400" dirty="0">
                <a:latin typeface="Arial" pitchFamily="34" charset="0"/>
                <a:cs typeface="Arial" pitchFamily="34" charset="0"/>
              </a:rPr>
              <a:t> 2008, 5: 22.</a:t>
            </a:r>
            <a:endParaRPr lang="es-ES" sz="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400" dirty="0">
                <a:latin typeface="Arial" pitchFamily="34" charset="0"/>
                <a:cs typeface="Arial" pitchFamily="34" charset="0"/>
              </a:rPr>
              <a:t>2.-Cabanillas, M., Moya, E., González, C., Loria, V., </a:t>
            </a:r>
            <a:r>
              <a:rPr lang="es-MX" sz="400" dirty="0" err="1">
                <a:latin typeface="Arial" pitchFamily="34" charset="0"/>
                <a:cs typeface="Arial" pitchFamily="34" charset="0"/>
              </a:rPr>
              <a:t>Dassen</a:t>
            </a:r>
            <a:r>
              <a:rPr lang="es-MX" sz="400" dirty="0">
                <a:latin typeface="Arial" pitchFamily="34" charset="0"/>
                <a:cs typeface="Arial" pitchFamily="34" charset="0"/>
              </a:rPr>
              <a:t>, C &amp; </a:t>
            </a:r>
            <a:r>
              <a:rPr lang="es-MX" sz="400" dirty="0" err="1">
                <a:latin typeface="Arial" pitchFamily="34" charset="0"/>
                <a:cs typeface="Arial" pitchFamily="34" charset="0"/>
              </a:rPr>
              <a:t>Lajo</a:t>
            </a:r>
            <a:r>
              <a:rPr lang="es-MX" sz="400" dirty="0">
                <a:latin typeface="Arial" pitchFamily="34" charset="0"/>
                <a:cs typeface="Arial" pitchFamily="34" charset="0"/>
              </a:rPr>
              <a:t>, T. (2009). Características y utilidad de los sustitutos de la comida: análisis de los productos comercializados de uso ha­bitual en nuestro entorno. </a:t>
            </a:r>
            <a:r>
              <a:rPr lang="es-MX" sz="400" dirty="0" err="1">
                <a:latin typeface="Arial" pitchFamily="34" charset="0"/>
                <a:cs typeface="Arial" pitchFamily="34" charset="0"/>
              </a:rPr>
              <a:t>Nutr</a:t>
            </a:r>
            <a:r>
              <a:rPr lang="es-MX" sz="400" dirty="0">
                <a:latin typeface="Arial" pitchFamily="34" charset="0"/>
                <a:cs typeface="Arial" pitchFamily="34" charset="0"/>
              </a:rPr>
              <a:t> Hospitalaria 2009; 24(5):535-42.</a:t>
            </a:r>
            <a:endParaRPr lang="es-ES" sz="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400" dirty="0">
                <a:latin typeface="Arial" pitchFamily="34" charset="0"/>
                <a:cs typeface="Arial" pitchFamily="34" charset="0"/>
              </a:rPr>
              <a:t>3.-Bairati I, Meyer F, E </a:t>
            </a:r>
            <a:r>
              <a:rPr lang="en-US" sz="400" dirty="0" err="1">
                <a:latin typeface="Arial" pitchFamily="34" charset="0"/>
                <a:cs typeface="Arial" pitchFamily="34" charset="0"/>
              </a:rPr>
              <a:t>Jobi</a:t>
            </a:r>
            <a:r>
              <a:rPr lang="en-US" sz="400" dirty="0">
                <a:latin typeface="Arial" pitchFamily="34" charset="0"/>
                <a:cs typeface="Arial" pitchFamily="34" charset="0"/>
              </a:rPr>
              <a:t>, </a:t>
            </a:r>
            <a:r>
              <a:rPr lang="en-US" sz="400" dirty="0" err="1">
                <a:latin typeface="Arial" pitchFamily="34" charset="0"/>
                <a:cs typeface="Arial" pitchFamily="34" charset="0"/>
              </a:rPr>
              <a:t>Gélinas</a:t>
            </a:r>
            <a:r>
              <a:rPr lang="en-US" sz="400" dirty="0">
                <a:latin typeface="Arial" pitchFamily="34" charset="0"/>
                <a:cs typeface="Arial" pitchFamily="34" charset="0"/>
              </a:rPr>
              <a:t> M, Fortin A , </a:t>
            </a:r>
            <a:r>
              <a:rPr lang="en-US" sz="400" dirty="0" err="1">
                <a:latin typeface="Arial" pitchFamily="34" charset="0"/>
                <a:cs typeface="Arial" pitchFamily="34" charset="0"/>
              </a:rPr>
              <a:t>Nabid</a:t>
            </a:r>
            <a:r>
              <a:rPr lang="en-US" sz="400" dirty="0">
                <a:latin typeface="Arial" pitchFamily="34" charset="0"/>
                <a:cs typeface="Arial" pitchFamily="34" charset="0"/>
              </a:rPr>
              <a:t> A, F </a:t>
            </a:r>
            <a:r>
              <a:rPr lang="en-US" sz="400" dirty="0" err="1">
                <a:latin typeface="Arial" pitchFamily="34" charset="0"/>
                <a:cs typeface="Arial" pitchFamily="34" charset="0"/>
              </a:rPr>
              <a:t>Brochet</a:t>
            </a:r>
            <a:r>
              <a:rPr lang="en-US" sz="400" dirty="0">
                <a:latin typeface="Arial" pitchFamily="34" charset="0"/>
                <a:cs typeface="Arial" pitchFamily="34" charset="0"/>
              </a:rPr>
              <a:t>, </a:t>
            </a:r>
            <a:r>
              <a:rPr lang="en-US" sz="400" dirty="0" err="1">
                <a:latin typeface="Arial" pitchFamily="34" charset="0"/>
                <a:cs typeface="Arial" pitchFamily="34" charset="0"/>
              </a:rPr>
              <a:t>Têtu</a:t>
            </a:r>
            <a:r>
              <a:rPr lang="en-US" sz="400" dirty="0">
                <a:latin typeface="Arial" pitchFamily="34" charset="0"/>
                <a:cs typeface="Arial" pitchFamily="34" charset="0"/>
              </a:rPr>
              <a:t> B. 2006. </a:t>
            </a:r>
            <a:r>
              <a:rPr lang="es-ES" sz="400" dirty="0">
                <a:latin typeface="Arial" pitchFamily="34" charset="0"/>
                <a:cs typeface="Arial" pitchFamily="34" charset="0"/>
              </a:rPr>
              <a:t>Vitaminas </a:t>
            </a:r>
            <a:r>
              <a:rPr lang="es-ES" sz="400" dirty="0" err="1">
                <a:latin typeface="Arial" pitchFamily="34" charset="0"/>
                <a:cs typeface="Arial" pitchFamily="34" charset="0"/>
              </a:rPr>
              <a:t>suplementación</a:t>
            </a:r>
            <a:r>
              <a:rPr lang="es-ES" sz="400" dirty="0">
                <a:latin typeface="Arial" pitchFamily="34" charset="0"/>
                <a:cs typeface="Arial" pitchFamily="34" charset="0"/>
              </a:rPr>
              <a:t> antioxidante y mortalidad: un ensayo </a:t>
            </a:r>
            <a:r>
              <a:rPr lang="es-ES" sz="400" dirty="0" err="1">
                <a:latin typeface="Arial" pitchFamily="34" charset="0"/>
                <a:cs typeface="Arial" pitchFamily="34" charset="0"/>
              </a:rPr>
              <a:t>aleatorizado</a:t>
            </a:r>
            <a:r>
              <a:rPr lang="es-ES" sz="400" dirty="0">
                <a:latin typeface="Arial" pitchFamily="34" charset="0"/>
                <a:cs typeface="Arial" pitchFamily="34" charset="0"/>
              </a:rPr>
              <a:t> en pacientes con cáncer de cabeza y cuello.  </a:t>
            </a:r>
            <a:r>
              <a:rPr lang="es-ES" sz="400" dirty="0" err="1">
                <a:latin typeface="Arial" pitchFamily="34" charset="0"/>
                <a:cs typeface="Arial" pitchFamily="34" charset="0"/>
              </a:rPr>
              <a:t>Int</a:t>
            </a:r>
            <a:r>
              <a:rPr lang="es-ES" sz="400" dirty="0">
                <a:latin typeface="Arial" pitchFamily="34" charset="0"/>
                <a:cs typeface="Arial" pitchFamily="34" charset="0"/>
              </a:rPr>
              <a:t> J </a:t>
            </a:r>
            <a:r>
              <a:rPr lang="es-ES" sz="400" dirty="0" err="1">
                <a:latin typeface="Arial" pitchFamily="34" charset="0"/>
                <a:cs typeface="Arial" pitchFamily="34" charset="0"/>
              </a:rPr>
              <a:t>Cancer</a:t>
            </a:r>
            <a:r>
              <a:rPr lang="es-ES" sz="400" dirty="0">
                <a:latin typeface="Arial" pitchFamily="34" charset="0"/>
                <a:cs typeface="Arial" pitchFamily="34" charset="0"/>
              </a:rPr>
              <a:t>. 2006 </a:t>
            </a:r>
            <a:r>
              <a:rPr lang="es-ES" sz="400" dirty="0" err="1">
                <a:latin typeface="Arial" pitchFamily="34" charset="0"/>
                <a:cs typeface="Arial" pitchFamily="34" charset="0"/>
              </a:rPr>
              <a:t>Nov</a:t>
            </a:r>
            <a:r>
              <a:rPr lang="es-ES" sz="400" dirty="0">
                <a:latin typeface="Arial" pitchFamily="34" charset="0"/>
                <a:cs typeface="Arial" pitchFamily="34" charset="0"/>
              </a:rPr>
              <a:t> 1; 119 (9): 2221-2224.</a:t>
            </a:r>
          </a:p>
          <a:p>
            <a:pPr algn="just"/>
            <a:r>
              <a:rPr lang="es-ES" sz="400" dirty="0">
                <a:latin typeface="Arial" pitchFamily="34" charset="0"/>
                <a:cs typeface="Arial" pitchFamily="34" charset="0"/>
              </a:rPr>
              <a:t> </a:t>
            </a:r>
            <a:r>
              <a:rPr lang="en-US" sz="400" dirty="0" err="1">
                <a:latin typeface="Arial" pitchFamily="34" charset="0"/>
                <a:cs typeface="Arial" pitchFamily="34" charset="0"/>
              </a:rPr>
              <a:t>Padalkar</a:t>
            </a:r>
            <a:r>
              <a:rPr lang="en-US" sz="400" dirty="0">
                <a:latin typeface="Arial" pitchFamily="34" charset="0"/>
                <a:cs typeface="Arial" pitchFamily="34" charset="0"/>
              </a:rPr>
              <a:t> R. 2012. A study of oxidative stress and influence of antioxidant vitamins </a:t>
            </a:r>
            <a:endParaRPr lang="es-ES" sz="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400" dirty="0">
                <a:latin typeface="Arial" pitchFamily="34" charset="0"/>
                <a:cs typeface="Arial" pitchFamily="34" charset="0"/>
              </a:rPr>
              <a:t>supplementation in patients with major </a:t>
            </a:r>
            <a:endParaRPr lang="es-ES" sz="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400" dirty="0">
                <a:latin typeface="Arial" pitchFamily="34" charset="0"/>
                <a:cs typeface="Arial" pitchFamily="34" charset="0"/>
              </a:rPr>
              <a:t>4.-Ghodake S., </a:t>
            </a:r>
            <a:r>
              <a:rPr lang="en-US" sz="400" dirty="0" err="1">
                <a:latin typeface="Arial" pitchFamily="34" charset="0"/>
                <a:cs typeface="Arial" pitchFamily="34" charset="0"/>
              </a:rPr>
              <a:t>Suryakar</a:t>
            </a:r>
            <a:r>
              <a:rPr lang="en-US" sz="400" dirty="0">
                <a:latin typeface="Arial" pitchFamily="34" charset="0"/>
                <a:cs typeface="Arial" pitchFamily="34" charset="0"/>
              </a:rPr>
              <a:t> A., </a:t>
            </a:r>
            <a:r>
              <a:rPr lang="en-US" sz="400" dirty="0" err="1">
                <a:latin typeface="Arial" pitchFamily="34" charset="0"/>
                <a:cs typeface="Arial" pitchFamily="34" charset="0"/>
              </a:rPr>
              <a:t>Kulhalli</a:t>
            </a:r>
            <a:r>
              <a:rPr lang="en-US" sz="400" dirty="0">
                <a:latin typeface="Arial" pitchFamily="34" charset="0"/>
                <a:cs typeface="Arial" pitchFamily="34" charset="0"/>
              </a:rPr>
              <a:t> P., depression. Current Neurobiology ; 3 (2): 107-111</a:t>
            </a:r>
            <a:endParaRPr lang="es-ES" sz="400" dirty="0"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4529911" y="3795822"/>
            <a:ext cx="2232248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7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XXX 4. XXXXXXXXXXXXXXXXXXXXXXXXXXXXX</a:t>
            </a:r>
          </a:p>
          <a:p>
            <a:pPr algn="just"/>
            <a:r>
              <a:rPr lang="es-MX" sz="7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49" name="48 CuadroTexto"/>
          <p:cNvSpPr txBox="1"/>
          <p:nvPr/>
        </p:nvSpPr>
        <p:spPr>
          <a:xfrm>
            <a:off x="5835527" y="323528"/>
            <a:ext cx="761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50" name="49 Rectángulo"/>
          <p:cNvSpPr/>
          <p:nvPr/>
        </p:nvSpPr>
        <p:spPr>
          <a:xfrm>
            <a:off x="2355391" y="3852100"/>
            <a:ext cx="2171700" cy="1696087"/>
          </a:xfrm>
          <a:prstGeom prst="rect">
            <a:avLst/>
          </a:prstGeom>
          <a:noFill/>
          <a:ln w="127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1" name="50 CuadroTexto"/>
          <p:cNvSpPr txBox="1"/>
          <p:nvPr/>
        </p:nvSpPr>
        <p:spPr>
          <a:xfrm>
            <a:off x="2945781" y="4155921"/>
            <a:ext cx="8526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IMAGEN, TABLA  O GRAFICA</a:t>
            </a:r>
          </a:p>
        </p:txBody>
      </p:sp>
      <p:sp>
        <p:nvSpPr>
          <p:cNvPr id="52" name="51 CuadroTexto"/>
          <p:cNvSpPr txBox="1"/>
          <p:nvPr/>
        </p:nvSpPr>
        <p:spPr>
          <a:xfrm>
            <a:off x="2317898" y="5548192"/>
            <a:ext cx="2160240" cy="63094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7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XXXX. 1  XXXXXXXXXXXXXXXXXXXXXXXXXX</a:t>
            </a:r>
          </a:p>
          <a:p>
            <a:pPr algn="just"/>
            <a:r>
              <a:rPr lang="es-MX" sz="7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XXXXXXXXXXXXXXXXXXXXXXXXXXXXXXXXXXXXXXXXXXXXXXXXXXXXXXXXXXXXXXXXXXXXXXXXXXXXXXXXXXXXXXXXXXXXXXXXXXXXXXXXXXXXXXXXXXXXXXXXXXXXXXXXXXXX</a:t>
            </a:r>
          </a:p>
        </p:txBody>
      </p:sp>
      <p:sp>
        <p:nvSpPr>
          <p:cNvPr id="53" name="52 Rectángulo"/>
          <p:cNvSpPr/>
          <p:nvPr/>
        </p:nvSpPr>
        <p:spPr>
          <a:xfrm>
            <a:off x="2344541" y="6216326"/>
            <a:ext cx="2171700" cy="1760083"/>
          </a:xfrm>
          <a:prstGeom prst="rect">
            <a:avLst/>
          </a:prstGeom>
          <a:noFill/>
          <a:ln w="127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4" name="53 CuadroTexto"/>
          <p:cNvSpPr txBox="1"/>
          <p:nvPr/>
        </p:nvSpPr>
        <p:spPr>
          <a:xfrm>
            <a:off x="2934321" y="6245785"/>
            <a:ext cx="8526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IMAGEN, TABLA  O GRAFICA</a:t>
            </a:r>
          </a:p>
        </p:txBody>
      </p:sp>
      <p:sp>
        <p:nvSpPr>
          <p:cNvPr id="57" name="56 Rectángulo"/>
          <p:cNvSpPr/>
          <p:nvPr/>
        </p:nvSpPr>
        <p:spPr>
          <a:xfrm>
            <a:off x="4585467" y="1691681"/>
            <a:ext cx="2171700" cy="2001402"/>
          </a:xfrm>
          <a:prstGeom prst="rect">
            <a:avLst/>
          </a:prstGeom>
          <a:noFill/>
          <a:ln w="127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8" name="57 CuadroTexto"/>
          <p:cNvSpPr txBox="1"/>
          <p:nvPr/>
        </p:nvSpPr>
        <p:spPr>
          <a:xfrm>
            <a:off x="5244949" y="2269376"/>
            <a:ext cx="8526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IMAGEN O GRAFICA</a:t>
            </a:r>
          </a:p>
        </p:txBody>
      </p:sp>
      <p:sp>
        <p:nvSpPr>
          <p:cNvPr id="38" name="5 CuadroTexto">
            <a:extLst>
              <a:ext uri="{FF2B5EF4-FFF2-40B4-BE49-F238E27FC236}">
                <a16:creationId xmlns:a16="http://schemas.microsoft.com/office/drawing/2014/main" id="{2DFD4643-568C-874B-8D13-F5C1CE9F7D6B}"/>
              </a:ext>
            </a:extLst>
          </p:cNvPr>
          <p:cNvSpPr txBox="1"/>
          <p:nvPr/>
        </p:nvSpPr>
        <p:spPr>
          <a:xfrm>
            <a:off x="2355391" y="1695835"/>
            <a:ext cx="2160240" cy="1969770"/>
          </a:xfrm>
          <a:prstGeom prst="rect">
            <a:avLst/>
          </a:prstGeom>
          <a:noFill/>
          <a:ln w="127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r>
              <a:rPr lang="es-MX" sz="8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Discusión</a:t>
            </a:r>
          </a:p>
          <a:p>
            <a:pPr algn="just"/>
            <a:r>
              <a:rPr lang="es-MX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Actualmente, la población tiene presente otras alternativas para su­plementar su dieta habitual con adición de uno o varios nutrientes, tales como los suplementos nutricionales (SN), los cuales muchas veces son utilizados como complemento a la dieta, sin mayor respaldo científico que justifique su uso (</a:t>
            </a:r>
            <a:r>
              <a:rPr lang="es-ES" sz="7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Petróczi</a:t>
            </a:r>
            <a:r>
              <a:rPr lang="es-ES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ES" sz="7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et al., </a:t>
            </a:r>
            <a:r>
              <a:rPr lang="es-ES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2008</a:t>
            </a:r>
            <a:r>
              <a:rPr lang="es-MX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). Los SN incluyen vitaminas, minerales, hierbas medicinales, aminoácidos, enzimas y muchos otros productos</a:t>
            </a:r>
            <a:r>
              <a:rPr lang="es-ES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s-ES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ES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ES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ES" sz="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MX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6 CuadroTexto">
            <a:extLst>
              <a:ext uri="{FF2B5EF4-FFF2-40B4-BE49-F238E27FC236}">
                <a16:creationId xmlns:a16="http://schemas.microsoft.com/office/drawing/2014/main" id="{15444060-ECF1-9748-AECD-1B40BCFB19F2}"/>
              </a:ext>
            </a:extLst>
          </p:cNvPr>
          <p:cNvSpPr txBox="1"/>
          <p:nvPr/>
        </p:nvSpPr>
        <p:spPr>
          <a:xfrm>
            <a:off x="116632" y="1133357"/>
            <a:ext cx="6557144" cy="651458"/>
          </a:xfrm>
          <a:prstGeom prst="rect">
            <a:avLst/>
          </a:prstGeom>
          <a:noFill/>
        </p:spPr>
        <p:txBody>
          <a:bodyPr wrap="square" lIns="20318" tIns="10159" rIns="20318" bIns="10159" rtlCol="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endParaRPr lang="es-MX" sz="600" b="1" dirty="0"/>
          </a:p>
          <a:p>
            <a:pPr algn="ctr"/>
            <a:r>
              <a:rPr lang="es-MX" sz="800" b="1" dirty="0"/>
              <a:t>1Licenciatura de Médico General, Unidad Académica de Medicina Humana y CS. Universidad Autónoma de Zacatecas. Campus SXXI, Edificio 3, 98160 Zacatecas, Zacatecas, México. 2Dirección completa de la (s) institución (es) de afiliación. 3Dirección completa de la (s) institución (es) de afiliación. *Correo: dralorena.carrasco@uaz.edu.mx</a:t>
            </a:r>
          </a:p>
          <a:p>
            <a:pPr algn="ctr"/>
            <a:endParaRPr lang="es-MX" sz="1100" b="1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F357590-3742-4C6C-B308-1581FFAEDC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1" y="-91"/>
            <a:ext cx="6858000" cy="583761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321446C-26DF-4A38-B294-97CBDDA9E7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2" y="37151"/>
            <a:ext cx="478818" cy="435223"/>
          </a:xfrm>
          <a:prstGeom prst="rect">
            <a:avLst/>
          </a:prstGeom>
        </p:spPr>
      </p:pic>
      <p:pic>
        <p:nvPicPr>
          <p:cNvPr id="5" name="Imagen 4" descr="Logotipo&#10;&#10;Descripción generada automáticamente">
            <a:extLst>
              <a:ext uri="{FF2B5EF4-FFF2-40B4-BE49-F238E27FC236}">
                <a16:creationId xmlns:a16="http://schemas.microsoft.com/office/drawing/2014/main" id="{1C54384A-D173-5AEF-8FA9-56EA0961022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8089" y="54772"/>
            <a:ext cx="396117" cy="451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9906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667</Words>
  <Application>Microsoft Office PowerPoint</Application>
  <PresentationFormat>Presentación en pantalla (4:3)</PresentationFormat>
  <Paragraphs>79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Dra_Claudia</dc:creator>
  <cp:lastModifiedBy>Medicina Humana</cp:lastModifiedBy>
  <cp:revision>33</cp:revision>
  <dcterms:created xsi:type="dcterms:W3CDTF">2012-05-11T16:42:27Z</dcterms:created>
  <dcterms:modified xsi:type="dcterms:W3CDTF">2024-09-04T01:07:12Z</dcterms:modified>
</cp:coreProperties>
</file>